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Eastman Grotesque Bold" charset="1" panose="00000800000000000000"/>
      <p:regular r:id="rId17"/>
    </p:embeddedFont>
    <p:embeddedFont>
      <p:font typeface="Poppins" charset="1" panose="00000500000000000000"/>
      <p:regular r:id="rId18"/>
    </p:embeddedFont>
    <p:embeddedFont>
      <p:font typeface="Varela Round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16" Target="../media/image22.png" Type="http://schemas.openxmlformats.org/officeDocument/2006/relationships/image"/><Relationship Id="rId17" Target="../media/image23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A3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1755" y="321912"/>
            <a:ext cx="17744489" cy="9643175"/>
            <a:chOff x="0" y="0"/>
            <a:chExt cx="4673446" cy="2539766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73446" cy="2539766"/>
            </a:xfrm>
            <a:custGeom>
              <a:avLst/>
              <a:gdLst/>
              <a:ahLst/>
              <a:cxnLst/>
              <a:rect r="r" b="b" t="t" l="l"/>
              <a:pathLst>
                <a:path h="2539766" w="4673446">
                  <a:moveTo>
                    <a:pt x="0" y="0"/>
                  </a:moveTo>
                  <a:lnTo>
                    <a:pt x="4673446" y="0"/>
                  </a:lnTo>
                  <a:lnTo>
                    <a:pt x="4673446" y="2539766"/>
                  </a:lnTo>
                  <a:lnTo>
                    <a:pt x="0" y="25397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73446" cy="2577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520643" y="7224712"/>
            <a:ext cx="7738657" cy="0"/>
          </a:xfrm>
          <a:prstGeom prst="line">
            <a:avLst/>
          </a:prstGeom>
          <a:ln cap="flat" w="47625">
            <a:solidFill>
              <a:srgbClr val="8B83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702163" y="1028700"/>
            <a:ext cx="6686550" cy="8229600"/>
          </a:xfrm>
          <a:custGeom>
            <a:avLst/>
            <a:gdLst/>
            <a:ahLst/>
            <a:cxnLst/>
            <a:rect r="r" b="b" t="t" l="l"/>
            <a:pathLst>
              <a:path h="8229600" w="6686550">
                <a:moveTo>
                  <a:pt x="0" y="0"/>
                </a:moveTo>
                <a:lnTo>
                  <a:pt x="6686550" y="0"/>
                </a:lnTo>
                <a:lnTo>
                  <a:pt x="66865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60870" y="2654055"/>
            <a:ext cx="6074143" cy="427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16"/>
              </a:lnSpc>
            </a:pPr>
            <a:r>
              <a:rPr lang="en-US" sz="8083" b="true">
                <a:solidFill>
                  <a:srgbClr val="000000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Proyecto APT “ASISBOT”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32795" y="7372350"/>
            <a:ext cx="2730293" cy="49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3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Oscar Gutierrez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A3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1755" y="321912"/>
            <a:ext cx="17744489" cy="9643175"/>
            <a:chOff x="0" y="0"/>
            <a:chExt cx="4673446" cy="2539766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73446" cy="2539766"/>
            </a:xfrm>
            <a:custGeom>
              <a:avLst/>
              <a:gdLst/>
              <a:ahLst/>
              <a:cxnLst/>
              <a:rect r="r" b="b" t="t" l="l"/>
              <a:pathLst>
                <a:path h="2539766" w="4673446">
                  <a:moveTo>
                    <a:pt x="0" y="0"/>
                  </a:moveTo>
                  <a:lnTo>
                    <a:pt x="4673446" y="0"/>
                  </a:lnTo>
                  <a:lnTo>
                    <a:pt x="4673446" y="2539766"/>
                  </a:lnTo>
                  <a:lnTo>
                    <a:pt x="0" y="25397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73446" cy="2577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3073977"/>
            <a:ext cx="16230600" cy="5518404"/>
          </a:xfrm>
          <a:custGeom>
            <a:avLst/>
            <a:gdLst/>
            <a:ahLst/>
            <a:cxnLst/>
            <a:rect r="r" b="b" t="t" l="l"/>
            <a:pathLst>
              <a:path h="5518404" w="16230600">
                <a:moveTo>
                  <a:pt x="0" y="0"/>
                </a:moveTo>
                <a:lnTo>
                  <a:pt x="16230600" y="0"/>
                </a:lnTo>
                <a:lnTo>
                  <a:pt x="16230600" y="5518404"/>
                </a:lnTo>
                <a:lnTo>
                  <a:pt x="0" y="5518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168978"/>
            <a:ext cx="6798365" cy="123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9"/>
              </a:lnSpc>
              <a:spcBef>
                <a:spcPct val="0"/>
              </a:spcBef>
            </a:pPr>
            <a:r>
              <a:rPr lang="en-US" b="true" sz="8133">
                <a:solidFill>
                  <a:srgbClr val="000000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Carta Gantt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A3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1755" y="321912"/>
            <a:ext cx="17744489" cy="9643175"/>
            <a:chOff x="0" y="0"/>
            <a:chExt cx="4673446" cy="2539766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73446" cy="2539766"/>
            </a:xfrm>
            <a:custGeom>
              <a:avLst/>
              <a:gdLst/>
              <a:ahLst/>
              <a:cxnLst/>
              <a:rect r="r" b="b" t="t" l="l"/>
              <a:pathLst>
                <a:path h="2539766" w="4673446">
                  <a:moveTo>
                    <a:pt x="0" y="0"/>
                  </a:moveTo>
                  <a:lnTo>
                    <a:pt x="4673446" y="0"/>
                  </a:lnTo>
                  <a:lnTo>
                    <a:pt x="4673446" y="2539766"/>
                  </a:lnTo>
                  <a:lnTo>
                    <a:pt x="0" y="25397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73446" cy="2577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82944" y="2247900"/>
            <a:ext cx="7000610" cy="2203450"/>
            <a:chOff x="0" y="0"/>
            <a:chExt cx="5722746" cy="1801241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5722746" cy="1801241"/>
            </a:xfrm>
            <a:custGeom>
              <a:avLst/>
              <a:gdLst/>
              <a:ahLst/>
              <a:cxnLst/>
              <a:rect r="r" b="b" t="t" l="l"/>
              <a:pathLst>
                <a:path h="1801241" w="5722746">
                  <a:moveTo>
                    <a:pt x="5598286" y="1801241"/>
                  </a:moveTo>
                  <a:lnTo>
                    <a:pt x="124460" y="1801241"/>
                  </a:lnTo>
                  <a:cubicBezTo>
                    <a:pt x="55880" y="1801241"/>
                    <a:pt x="0" y="1745361"/>
                    <a:pt x="0" y="167678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598286" y="0"/>
                  </a:lnTo>
                  <a:cubicBezTo>
                    <a:pt x="5666866" y="0"/>
                    <a:pt x="5722746" y="55880"/>
                    <a:pt x="5722746" y="124460"/>
                  </a:cubicBezTo>
                  <a:lnTo>
                    <a:pt x="5722746" y="1676781"/>
                  </a:lnTo>
                  <a:cubicBezTo>
                    <a:pt x="5722746" y="1745361"/>
                    <a:pt x="5666866" y="1801241"/>
                    <a:pt x="5598286" y="1801241"/>
                  </a:cubicBezTo>
                  <a:close/>
                </a:path>
              </a:pathLst>
            </a:custGeom>
            <a:solidFill>
              <a:srgbClr val="02A3A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238053" y="5497508"/>
            <a:ext cx="7045501" cy="2201448"/>
            <a:chOff x="0" y="0"/>
            <a:chExt cx="5420212" cy="1693608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5420212" cy="1693608"/>
            </a:xfrm>
            <a:custGeom>
              <a:avLst/>
              <a:gdLst/>
              <a:ahLst/>
              <a:cxnLst/>
              <a:rect r="r" b="b" t="t" l="l"/>
              <a:pathLst>
                <a:path h="1693608" w="5420212">
                  <a:moveTo>
                    <a:pt x="5295752" y="1693608"/>
                  </a:moveTo>
                  <a:lnTo>
                    <a:pt x="124460" y="1693608"/>
                  </a:lnTo>
                  <a:cubicBezTo>
                    <a:pt x="55880" y="1693608"/>
                    <a:pt x="0" y="1637728"/>
                    <a:pt x="0" y="156914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5752" y="0"/>
                  </a:lnTo>
                  <a:cubicBezTo>
                    <a:pt x="5364332" y="0"/>
                    <a:pt x="5420212" y="55880"/>
                    <a:pt x="5420212" y="124460"/>
                  </a:cubicBezTo>
                  <a:lnTo>
                    <a:pt x="5420212" y="1569148"/>
                  </a:lnTo>
                  <a:cubicBezTo>
                    <a:pt x="5420212" y="1637728"/>
                    <a:pt x="5364332" y="1693608"/>
                    <a:pt x="5295752" y="1693608"/>
                  </a:cubicBezTo>
                  <a:close/>
                </a:path>
              </a:pathLst>
            </a:custGeom>
            <a:solidFill>
              <a:srgbClr val="8B83B2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2584631" y="3986085"/>
            <a:ext cx="5041555" cy="5272215"/>
          </a:xfrm>
          <a:custGeom>
            <a:avLst/>
            <a:gdLst/>
            <a:ahLst/>
            <a:cxnLst/>
            <a:rect r="r" b="b" t="t" l="l"/>
            <a:pathLst>
              <a:path h="5272215" w="5041555">
                <a:moveTo>
                  <a:pt x="0" y="0"/>
                </a:moveTo>
                <a:lnTo>
                  <a:pt x="5041556" y="0"/>
                </a:lnTo>
                <a:lnTo>
                  <a:pt x="5041556" y="5272215"/>
                </a:lnTo>
                <a:lnTo>
                  <a:pt x="0" y="5272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750288" y="2449955"/>
            <a:ext cx="5976140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Beneficio para los usuarios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63251" y="5687143"/>
            <a:ext cx="6350214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Beneficios para las farmacias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46910" y="1628775"/>
            <a:ext cx="6687186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Proyección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5179" y="3175635"/>
            <a:ext cx="5976140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7" indent="-248289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Atención personalizada</a:t>
            </a:r>
          </a:p>
          <a:p>
            <a:pPr algn="l" marL="496577" indent="-248289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Información rápida</a:t>
            </a:r>
          </a:p>
          <a:p>
            <a:pPr algn="l" marL="496577" indent="-248289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Reducción en tiempos de espera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63251" y="6412948"/>
            <a:ext cx="6350214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7" indent="-248289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Optimización</a:t>
            </a:r>
          </a:p>
          <a:p>
            <a:pPr algn="l" marL="496577" indent="-248289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Fidelización de clientes</a:t>
            </a:r>
          </a:p>
          <a:p>
            <a:pPr algn="l" marL="496577" indent="-248289" lvl="1">
              <a:lnSpc>
                <a:spcPts val="299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Competencia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A3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1755" y="321912"/>
            <a:ext cx="17744489" cy="9643175"/>
            <a:chOff x="0" y="0"/>
            <a:chExt cx="4673446" cy="2539766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73446" cy="2539766"/>
            </a:xfrm>
            <a:custGeom>
              <a:avLst/>
              <a:gdLst/>
              <a:ahLst/>
              <a:cxnLst/>
              <a:rect r="r" b="b" t="t" l="l"/>
              <a:pathLst>
                <a:path h="2539766" w="4673446">
                  <a:moveTo>
                    <a:pt x="0" y="0"/>
                  </a:moveTo>
                  <a:lnTo>
                    <a:pt x="4673446" y="0"/>
                  </a:lnTo>
                  <a:lnTo>
                    <a:pt x="4673446" y="2539766"/>
                  </a:lnTo>
                  <a:lnTo>
                    <a:pt x="0" y="25397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73446" cy="2577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796455" y="3437104"/>
            <a:ext cx="4945114" cy="4895663"/>
          </a:xfrm>
          <a:custGeom>
            <a:avLst/>
            <a:gdLst/>
            <a:ahLst/>
            <a:cxnLst/>
            <a:rect r="r" b="b" t="t" l="l"/>
            <a:pathLst>
              <a:path h="4895663" w="4945114">
                <a:moveTo>
                  <a:pt x="0" y="0"/>
                </a:moveTo>
                <a:lnTo>
                  <a:pt x="4945114" y="0"/>
                </a:lnTo>
                <a:lnTo>
                  <a:pt x="4945114" y="4895662"/>
                </a:lnTo>
                <a:lnTo>
                  <a:pt x="0" y="4895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28900" y="1628775"/>
            <a:ext cx="1067008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Problema y necesidad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28900" y="3351379"/>
            <a:ext cx="8469681" cy="502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Las farmacias</a:t>
            </a:r>
            <a:r>
              <a:rPr lang="en-US" sz="29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 enfrentan una alta demanda de consultas sobre medicamentos de libre venta, pero sus canales digitales suelen ser poco interactivos y genéricos. Esto genera la necesidad de una solución que ofrezca información rápida y personalizada, capaz de interpretar síntomas descritos por el usuario y recomendar productos disponibles, mejorando así la experiencia de atención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A3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1755" y="321912"/>
            <a:ext cx="17744489" cy="9643175"/>
            <a:chOff x="0" y="0"/>
            <a:chExt cx="4673446" cy="2539766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73446" cy="2539766"/>
            </a:xfrm>
            <a:custGeom>
              <a:avLst/>
              <a:gdLst/>
              <a:ahLst/>
              <a:cxnLst/>
              <a:rect r="r" b="b" t="t" l="l"/>
              <a:pathLst>
                <a:path h="2539766" w="4673446">
                  <a:moveTo>
                    <a:pt x="0" y="0"/>
                  </a:moveTo>
                  <a:lnTo>
                    <a:pt x="4673446" y="0"/>
                  </a:lnTo>
                  <a:lnTo>
                    <a:pt x="4673446" y="2539766"/>
                  </a:lnTo>
                  <a:lnTo>
                    <a:pt x="0" y="25397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73446" cy="2577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822015" y="3307889"/>
            <a:ext cx="4183108" cy="5311883"/>
          </a:xfrm>
          <a:custGeom>
            <a:avLst/>
            <a:gdLst/>
            <a:ahLst/>
            <a:cxnLst/>
            <a:rect r="r" b="b" t="t" l="l"/>
            <a:pathLst>
              <a:path h="5311883" w="4183108">
                <a:moveTo>
                  <a:pt x="0" y="0"/>
                </a:moveTo>
                <a:lnTo>
                  <a:pt x="4183108" y="0"/>
                </a:lnTo>
                <a:lnTo>
                  <a:pt x="4183108" y="5311883"/>
                </a:lnTo>
                <a:lnTo>
                  <a:pt x="0" y="5311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795179" y="7527941"/>
            <a:ext cx="5976140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What They Look Like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019175"/>
            <a:ext cx="9545961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Propuesta solución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72779" y="3590572"/>
            <a:ext cx="9086521" cy="502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Se i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mplementará un asistente virtual que emplea IA generativa y procesamiento de lenguaje natural para conversar con los clientes mediante un chat, comprender sus síntomas y sugerir medicamentos de venta libre disponibles en el inventario en tiempo real.</a:t>
            </a:r>
          </a:p>
          <a:p>
            <a:pPr algn="l" marL="0" indent="0" lvl="0">
              <a:lnSpc>
                <a:spcPts val="4499"/>
              </a:lnSpc>
              <a:spcBef>
                <a:spcPct val="0"/>
              </a:spcBef>
            </a:pP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 L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a 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s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o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lu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ción 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b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ri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n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da 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una atención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 personalizada 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y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ág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i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l,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 o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fr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eci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end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o orien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t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ac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ión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c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on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f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i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a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ble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 que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 mejora la experiencia de 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compr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a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en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 farma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ci</a:t>
            </a:r>
            <a:r>
              <a:rPr lang="en-US" sz="2999" strike="noStrike" u="non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as.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A3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1755" y="321912"/>
            <a:ext cx="17744489" cy="9643175"/>
            <a:chOff x="0" y="0"/>
            <a:chExt cx="4673446" cy="2539766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73446" cy="2539766"/>
            </a:xfrm>
            <a:custGeom>
              <a:avLst/>
              <a:gdLst/>
              <a:ahLst/>
              <a:cxnLst/>
              <a:rect r="r" b="b" t="t" l="l"/>
              <a:pathLst>
                <a:path h="2539766" w="4673446">
                  <a:moveTo>
                    <a:pt x="0" y="0"/>
                  </a:moveTo>
                  <a:lnTo>
                    <a:pt x="4673446" y="0"/>
                  </a:lnTo>
                  <a:lnTo>
                    <a:pt x="4673446" y="2539766"/>
                  </a:lnTo>
                  <a:lnTo>
                    <a:pt x="0" y="25397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73446" cy="2577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770281"/>
            <a:ext cx="9718457" cy="3743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60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Desarrollar un asistente virtual inteligente que, mediante procesamiento de lenguaje natural, oriente a los clientes sobre medicamentos de libre venta disponibles en el inventario de la farmacia, mejorando la experiencia de atención digital.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242378" y="1860602"/>
            <a:ext cx="5857237" cy="6565796"/>
          </a:xfrm>
          <a:custGeom>
            <a:avLst/>
            <a:gdLst/>
            <a:ahLst/>
            <a:cxnLst/>
            <a:rect r="r" b="b" t="t" l="l"/>
            <a:pathLst>
              <a:path h="6565796" w="5857237">
                <a:moveTo>
                  <a:pt x="0" y="0"/>
                </a:moveTo>
                <a:lnTo>
                  <a:pt x="5857238" y="0"/>
                </a:lnTo>
                <a:lnTo>
                  <a:pt x="5857238" y="6565796"/>
                </a:lnTo>
                <a:lnTo>
                  <a:pt x="0" y="6565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19175"/>
            <a:ext cx="10213678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Objetivo del proyecto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A3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1755" y="321912"/>
            <a:ext cx="17744489" cy="9643175"/>
            <a:chOff x="0" y="0"/>
            <a:chExt cx="4673446" cy="2539766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73446" cy="2539766"/>
            </a:xfrm>
            <a:custGeom>
              <a:avLst/>
              <a:gdLst/>
              <a:ahLst/>
              <a:cxnLst/>
              <a:rect r="r" b="b" t="t" l="l"/>
              <a:pathLst>
                <a:path h="2539766" w="4673446">
                  <a:moveTo>
                    <a:pt x="0" y="0"/>
                  </a:moveTo>
                  <a:lnTo>
                    <a:pt x="4673446" y="0"/>
                  </a:lnTo>
                  <a:lnTo>
                    <a:pt x="4673446" y="2539766"/>
                  </a:lnTo>
                  <a:lnTo>
                    <a:pt x="0" y="25397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73446" cy="2577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29013" y="2057400"/>
            <a:ext cx="16829974" cy="757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0492" indent="-260246" lvl="1">
              <a:lnSpc>
                <a:spcPts val="4821"/>
              </a:lnSpc>
              <a:buFont typeface="Arial"/>
              <a:buChar char="•"/>
            </a:pPr>
            <a:r>
              <a:rPr lang="en-US" sz="241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Crear un Producto Mínimo Viable (PMV) que permita interacción básica por chat y consulta de inventario simulado.</a:t>
            </a:r>
          </a:p>
          <a:p>
            <a:pPr algn="l" marL="520492" indent="-260246" lvl="1">
              <a:lnSpc>
                <a:spcPts val="4821"/>
              </a:lnSpc>
              <a:buFont typeface="Arial"/>
              <a:buChar char="•"/>
            </a:pPr>
            <a:r>
              <a:rPr lang="en-US" sz="241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Diseñar y modelar la base de datos para gestionar inventarios, productos y registros de interacción.</a:t>
            </a:r>
          </a:p>
          <a:p>
            <a:pPr algn="l" marL="520492" indent="-260246" lvl="1">
              <a:lnSpc>
                <a:spcPts val="4821"/>
              </a:lnSpc>
              <a:buFont typeface="Arial"/>
              <a:buChar char="•"/>
            </a:pPr>
            <a:r>
              <a:rPr lang="en-US" sz="241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Implementar el backend que gestione la lógica de negocio, acceso a la base de datos y endpoints para el chat.</a:t>
            </a:r>
          </a:p>
          <a:p>
            <a:pPr algn="l" marL="520492" indent="-260246" lvl="1">
              <a:lnSpc>
                <a:spcPts val="4821"/>
              </a:lnSpc>
              <a:buFont typeface="Arial"/>
              <a:buChar char="•"/>
            </a:pPr>
            <a:r>
              <a:rPr lang="en-US" sz="241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Integrar APIs de IA para procesamiento de lenguaje natural y generación de respuestas.</a:t>
            </a:r>
          </a:p>
          <a:p>
            <a:pPr algn="l" marL="520492" indent="-260246" lvl="1">
              <a:lnSpc>
                <a:spcPts val="4821"/>
              </a:lnSpc>
              <a:buFont typeface="Arial"/>
              <a:buChar char="•"/>
            </a:pPr>
            <a:r>
              <a:rPr lang="en-US" sz="241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Desarrollar la interfaz web de chat que permita la interacción directa entre el usuario y el asistente virtual.</a:t>
            </a:r>
          </a:p>
          <a:p>
            <a:pPr algn="l" marL="520492" indent="-260246" lvl="1">
              <a:lnSpc>
                <a:spcPts val="4821"/>
              </a:lnSpc>
              <a:buFont typeface="Arial"/>
              <a:buChar char="•"/>
            </a:pPr>
            <a:r>
              <a:rPr lang="en-US" sz="241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Implementar el registro y almacenamiento de las conversaciones en la base de datos para análisis y mejora continua.</a:t>
            </a:r>
          </a:p>
          <a:p>
            <a:pPr algn="l" marL="520492" indent="-260246" lvl="1">
              <a:lnSpc>
                <a:spcPts val="4821"/>
              </a:lnSpc>
              <a:buFont typeface="Arial"/>
              <a:buChar char="•"/>
            </a:pPr>
            <a:r>
              <a:rPr lang="en-US" sz="241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Validar el prototipo mediante pruebas funcionales y casos de uso simulados, garantizando su correcto funcionamiento.</a:t>
            </a:r>
          </a:p>
          <a:p>
            <a:pPr algn="l" marL="520492" indent="-260246" lvl="1">
              <a:lnSpc>
                <a:spcPts val="4821"/>
              </a:lnSpc>
              <a:spcBef>
                <a:spcPct val="0"/>
              </a:spcBef>
              <a:buFont typeface="Arial"/>
              <a:buChar char="•"/>
            </a:pPr>
            <a:r>
              <a:rPr lang="en-US" sz="241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Documentar la arquitectura, el modelo de datos, las pruebas y los resultados obtenidos para la presentación final.</a:t>
            </a:r>
          </a:p>
          <a:p>
            <a:pPr algn="l">
              <a:lnSpc>
                <a:spcPts val="1894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39095"/>
            <a:ext cx="11586791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Objetivos específicos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A3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1755" y="321912"/>
            <a:ext cx="17744489" cy="9643175"/>
            <a:chOff x="0" y="0"/>
            <a:chExt cx="4673446" cy="2539766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73446" cy="2539766"/>
            </a:xfrm>
            <a:custGeom>
              <a:avLst/>
              <a:gdLst/>
              <a:ahLst/>
              <a:cxnLst/>
              <a:rect r="r" b="b" t="t" l="l"/>
              <a:pathLst>
                <a:path h="2539766" w="4673446">
                  <a:moveTo>
                    <a:pt x="0" y="0"/>
                  </a:moveTo>
                  <a:lnTo>
                    <a:pt x="4673446" y="0"/>
                  </a:lnTo>
                  <a:lnTo>
                    <a:pt x="4673446" y="2539766"/>
                  </a:lnTo>
                  <a:lnTo>
                    <a:pt x="0" y="25397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73446" cy="2577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0">
            <a:off x="8439150" y="1028700"/>
            <a:ext cx="8810625" cy="8239125"/>
          </a:xfrm>
          <a:prstGeom prst="rect">
            <a:avLst/>
          </a:prstGeom>
          <a:solidFill>
            <a:srgbClr val="E1F5FF"/>
          </a:solidFill>
        </p:spPr>
      </p:sp>
      <p:sp>
        <p:nvSpPr>
          <p:cNvPr name="AutoShape 9" id="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0">
            <a:off x="1028700" y="2749038"/>
            <a:ext cx="6982269" cy="2803392"/>
          </a:xfrm>
          <a:prstGeom prst="rect">
            <a:avLst/>
          </a:prstGeom>
          <a:solidFill>
            <a:srgbClr val="E1F5FF"/>
          </a:solidFill>
        </p:spPr>
      </p:sp>
      <p:sp>
        <p:nvSpPr>
          <p:cNvPr name="AutoShape 10" id="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0">
            <a:off x="1028700" y="5699250"/>
            <a:ext cx="6982269" cy="3568575"/>
          </a:xfrm>
          <a:prstGeom prst="rect">
            <a:avLst/>
          </a:prstGeom>
          <a:solidFill>
            <a:srgbClr val="E1F5FF"/>
          </a:solidFill>
        </p:spPr>
      </p:sp>
      <p:grpSp>
        <p:nvGrpSpPr>
          <p:cNvPr name="Group 11" id="11"/>
          <p:cNvGrpSpPr/>
          <p:nvPr/>
        </p:nvGrpSpPr>
        <p:grpSpPr>
          <a:xfrm rot="0">
            <a:off x="8711792" y="1305877"/>
            <a:ext cx="8265341" cy="7684770"/>
            <a:chOff x="0" y="0"/>
            <a:chExt cx="1280518" cy="11905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0518" cy="1190572"/>
            </a:xfrm>
            <a:custGeom>
              <a:avLst/>
              <a:gdLst/>
              <a:ahLst/>
              <a:cxnLst/>
              <a:rect r="r" b="b" t="t" l="l"/>
              <a:pathLst>
                <a:path h="1190572" w="1280518">
                  <a:moveTo>
                    <a:pt x="0" y="0"/>
                  </a:moveTo>
                  <a:lnTo>
                    <a:pt x="1280518" y="0"/>
                  </a:lnTo>
                  <a:lnTo>
                    <a:pt x="1280518" y="1190572"/>
                  </a:lnTo>
                  <a:lnTo>
                    <a:pt x="0" y="1190572"/>
                  </a:lnTo>
                  <a:close/>
                </a:path>
              </a:pathLst>
            </a:custGeom>
            <a:blipFill>
              <a:blip r:embed="rId2"/>
              <a:stretch>
                <a:fillRect l="-19644" t="0" r="-19644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422284" y="3146419"/>
            <a:ext cx="6195101" cy="122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ETAPA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2284" y="4326691"/>
            <a:ext cx="6195101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Planificación y Definición del Proyecto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2284" y="5976048"/>
            <a:ext cx="6195101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Definición del proyecto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Levantamiento de requerimientos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Analisis de contexto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Evaluación de viabilidad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Validación inicial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A3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1755" y="321912"/>
            <a:ext cx="17744489" cy="9643175"/>
            <a:chOff x="0" y="0"/>
            <a:chExt cx="4673446" cy="2539766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73446" cy="2539766"/>
            </a:xfrm>
            <a:custGeom>
              <a:avLst/>
              <a:gdLst/>
              <a:ahLst/>
              <a:cxnLst/>
              <a:rect r="r" b="b" t="t" l="l"/>
              <a:pathLst>
                <a:path h="2539766" w="4673446">
                  <a:moveTo>
                    <a:pt x="0" y="0"/>
                  </a:moveTo>
                  <a:lnTo>
                    <a:pt x="4673446" y="0"/>
                  </a:lnTo>
                  <a:lnTo>
                    <a:pt x="4673446" y="2539766"/>
                  </a:lnTo>
                  <a:lnTo>
                    <a:pt x="0" y="25397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73446" cy="2577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0">
            <a:off x="1028700" y="1305877"/>
            <a:ext cx="6982269" cy="2803392"/>
          </a:xfrm>
          <a:prstGeom prst="rect">
            <a:avLst/>
          </a:prstGeom>
          <a:solidFill>
            <a:srgbClr val="E1F5FF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1422284" y="1656499"/>
            <a:ext cx="6195101" cy="122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Etapa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2284" y="3117759"/>
            <a:ext cx="619510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Desarrollo del Proyecto</a:t>
            </a:r>
          </a:p>
        </p:txBody>
      </p:sp>
      <p:sp>
        <p:nvSpPr>
          <p:cNvPr name="AutoShape 11" id="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0">
            <a:off x="1028700" y="4404544"/>
            <a:ext cx="6982269" cy="4863281"/>
          </a:xfrm>
          <a:prstGeom prst="rect">
            <a:avLst/>
          </a:prstGeom>
          <a:solidFill>
            <a:srgbClr val="E1F5FF"/>
          </a:solidFill>
        </p:spPr>
      </p:sp>
      <p:sp>
        <p:nvSpPr>
          <p:cNvPr name="TextBox 12" id="12"/>
          <p:cNvSpPr txBox="true"/>
          <p:nvPr/>
        </p:nvSpPr>
        <p:spPr>
          <a:xfrm rot="0">
            <a:off x="1422284" y="4585745"/>
            <a:ext cx="6195101" cy="444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Diseño preliminar del sistema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Implementación del backend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Integración de IA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Desarrollo de interfaz web de chat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Registro y almacenamiento de interacciones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Pruebas 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Documentación del desarrollo</a:t>
            </a:r>
          </a:p>
        </p:txBody>
      </p:sp>
      <p:sp>
        <p:nvSpPr>
          <p:cNvPr name="AutoShape 13" id="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0">
            <a:off x="8439150" y="1028700"/>
            <a:ext cx="8810625" cy="8239125"/>
          </a:xfrm>
          <a:prstGeom prst="rect">
            <a:avLst/>
          </a:prstGeom>
          <a:solidFill>
            <a:srgbClr val="E1F5FF"/>
          </a:solidFill>
        </p:spPr>
      </p:sp>
      <p:grpSp>
        <p:nvGrpSpPr>
          <p:cNvPr name="Group 14" id="14"/>
          <p:cNvGrpSpPr/>
          <p:nvPr/>
        </p:nvGrpSpPr>
        <p:grpSpPr>
          <a:xfrm rot="0">
            <a:off x="8711792" y="1305877"/>
            <a:ext cx="8265341" cy="7684770"/>
            <a:chOff x="0" y="0"/>
            <a:chExt cx="1280518" cy="119057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80518" cy="1190572"/>
            </a:xfrm>
            <a:custGeom>
              <a:avLst/>
              <a:gdLst/>
              <a:ahLst/>
              <a:cxnLst/>
              <a:rect r="r" b="b" t="t" l="l"/>
              <a:pathLst>
                <a:path h="1190572" w="1280518">
                  <a:moveTo>
                    <a:pt x="0" y="0"/>
                  </a:moveTo>
                  <a:lnTo>
                    <a:pt x="1280518" y="0"/>
                  </a:lnTo>
                  <a:lnTo>
                    <a:pt x="1280518" y="1190572"/>
                  </a:lnTo>
                  <a:lnTo>
                    <a:pt x="0" y="1190572"/>
                  </a:lnTo>
                  <a:close/>
                </a:path>
              </a:pathLst>
            </a:custGeom>
            <a:blipFill>
              <a:blip r:embed="rId2"/>
              <a:stretch>
                <a:fillRect l="0" t="-30565" r="0" b="-30565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A3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1755" y="321912"/>
            <a:ext cx="17744489" cy="9643175"/>
            <a:chOff x="0" y="0"/>
            <a:chExt cx="4673446" cy="2539766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73446" cy="2539766"/>
            </a:xfrm>
            <a:custGeom>
              <a:avLst/>
              <a:gdLst/>
              <a:ahLst/>
              <a:cxnLst/>
              <a:rect r="r" b="b" t="t" l="l"/>
              <a:pathLst>
                <a:path h="2539766" w="4673446">
                  <a:moveTo>
                    <a:pt x="0" y="0"/>
                  </a:moveTo>
                  <a:lnTo>
                    <a:pt x="4673446" y="0"/>
                  </a:lnTo>
                  <a:lnTo>
                    <a:pt x="4673446" y="2539766"/>
                  </a:lnTo>
                  <a:lnTo>
                    <a:pt x="0" y="25397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73446" cy="2577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8" id="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0">
            <a:off x="1028700" y="2749038"/>
            <a:ext cx="6982269" cy="2803392"/>
          </a:xfrm>
          <a:prstGeom prst="rect">
            <a:avLst/>
          </a:prstGeom>
          <a:solidFill>
            <a:srgbClr val="E1F5FF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1422284" y="3146419"/>
            <a:ext cx="6195101" cy="1223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Etapa 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2284" y="4326691"/>
            <a:ext cx="6195101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Presentación y Cierre del Proyecto</a:t>
            </a:r>
          </a:p>
        </p:txBody>
      </p:sp>
      <p:sp>
        <p:nvSpPr>
          <p:cNvPr name="AutoShape 11" id="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0">
            <a:off x="1028700" y="5699250"/>
            <a:ext cx="6982269" cy="3568575"/>
          </a:xfrm>
          <a:prstGeom prst="rect">
            <a:avLst/>
          </a:prstGeom>
          <a:solidFill>
            <a:srgbClr val="E1F5FF"/>
          </a:solidFill>
        </p:spPr>
      </p:sp>
      <p:sp>
        <p:nvSpPr>
          <p:cNvPr name="TextBox 12" id="12"/>
          <p:cNvSpPr txBox="true"/>
          <p:nvPr/>
        </p:nvSpPr>
        <p:spPr>
          <a:xfrm rot="0">
            <a:off x="1422284" y="6223698"/>
            <a:ext cx="6195101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Preparación de la presentación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Revisión final del prototipo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Documentación final del proyecto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Presentación ante comisión</a:t>
            </a:r>
          </a:p>
        </p:txBody>
      </p:sp>
      <p:sp>
        <p:nvSpPr>
          <p:cNvPr name="AutoShape 13" id="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0">
            <a:off x="8439150" y="1028700"/>
            <a:ext cx="8810625" cy="8239125"/>
          </a:xfrm>
          <a:prstGeom prst="rect">
            <a:avLst/>
          </a:prstGeom>
          <a:solidFill>
            <a:srgbClr val="E1F5FF"/>
          </a:solidFill>
        </p:spPr>
      </p:sp>
      <p:grpSp>
        <p:nvGrpSpPr>
          <p:cNvPr name="Group 14" id="14"/>
          <p:cNvGrpSpPr/>
          <p:nvPr/>
        </p:nvGrpSpPr>
        <p:grpSpPr>
          <a:xfrm rot="0">
            <a:off x="8711792" y="1305877"/>
            <a:ext cx="8265341" cy="7684770"/>
            <a:chOff x="0" y="0"/>
            <a:chExt cx="1280518" cy="119057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80518" cy="1190572"/>
            </a:xfrm>
            <a:custGeom>
              <a:avLst/>
              <a:gdLst/>
              <a:ahLst/>
              <a:cxnLst/>
              <a:rect r="r" b="b" t="t" l="l"/>
              <a:pathLst>
                <a:path h="1190572" w="1280518">
                  <a:moveTo>
                    <a:pt x="0" y="0"/>
                  </a:moveTo>
                  <a:lnTo>
                    <a:pt x="1280518" y="0"/>
                  </a:lnTo>
                  <a:lnTo>
                    <a:pt x="1280518" y="1190572"/>
                  </a:lnTo>
                  <a:lnTo>
                    <a:pt x="0" y="1190572"/>
                  </a:lnTo>
                  <a:close/>
                </a:path>
              </a:pathLst>
            </a:custGeom>
            <a:blipFill>
              <a:blip r:embed="rId2"/>
              <a:stretch>
                <a:fillRect l="-19775" t="0" r="-19775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2A3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1755" y="321912"/>
            <a:ext cx="17744489" cy="9643175"/>
            <a:chOff x="0" y="0"/>
            <a:chExt cx="4673446" cy="2539766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673446" cy="2539766"/>
            </a:xfrm>
            <a:custGeom>
              <a:avLst/>
              <a:gdLst/>
              <a:ahLst/>
              <a:cxnLst/>
              <a:rect r="r" b="b" t="t" l="l"/>
              <a:pathLst>
                <a:path h="2539766" w="4673446">
                  <a:moveTo>
                    <a:pt x="0" y="0"/>
                  </a:moveTo>
                  <a:lnTo>
                    <a:pt x="4673446" y="0"/>
                  </a:lnTo>
                  <a:lnTo>
                    <a:pt x="4673446" y="2539766"/>
                  </a:lnTo>
                  <a:lnTo>
                    <a:pt x="0" y="253976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73446" cy="2577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228770" y="5982671"/>
            <a:ext cx="1169089" cy="1182391"/>
          </a:xfrm>
          <a:custGeom>
            <a:avLst/>
            <a:gdLst/>
            <a:ahLst/>
            <a:cxnLst/>
            <a:rect r="r" b="b" t="t" l="l"/>
            <a:pathLst>
              <a:path h="1182391" w="1169089">
                <a:moveTo>
                  <a:pt x="0" y="0"/>
                </a:moveTo>
                <a:lnTo>
                  <a:pt x="1169089" y="0"/>
                </a:lnTo>
                <a:lnTo>
                  <a:pt x="1169089" y="1182391"/>
                </a:lnTo>
                <a:lnTo>
                  <a:pt x="0" y="1182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90140" y="1895472"/>
            <a:ext cx="1501079" cy="1110799"/>
          </a:xfrm>
          <a:custGeom>
            <a:avLst/>
            <a:gdLst/>
            <a:ahLst/>
            <a:cxnLst/>
            <a:rect r="r" b="b" t="t" l="l"/>
            <a:pathLst>
              <a:path h="1110799" w="1501079">
                <a:moveTo>
                  <a:pt x="0" y="0"/>
                </a:moveTo>
                <a:lnTo>
                  <a:pt x="1501079" y="0"/>
                </a:lnTo>
                <a:lnTo>
                  <a:pt x="1501079" y="1110799"/>
                </a:lnTo>
                <a:lnTo>
                  <a:pt x="0" y="11107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507183" y="1895472"/>
            <a:ext cx="1234956" cy="1234956"/>
          </a:xfrm>
          <a:custGeom>
            <a:avLst/>
            <a:gdLst/>
            <a:ahLst/>
            <a:cxnLst/>
            <a:rect r="r" b="b" t="t" l="l"/>
            <a:pathLst>
              <a:path h="1234956" w="1234956">
                <a:moveTo>
                  <a:pt x="0" y="0"/>
                </a:moveTo>
                <a:lnTo>
                  <a:pt x="1234956" y="0"/>
                </a:lnTo>
                <a:lnTo>
                  <a:pt x="1234956" y="1234956"/>
                </a:lnTo>
                <a:lnTo>
                  <a:pt x="0" y="12349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71549">
            <a:off x="14511904" y="7568207"/>
            <a:ext cx="2057550" cy="1081149"/>
          </a:xfrm>
          <a:custGeom>
            <a:avLst/>
            <a:gdLst/>
            <a:ahLst/>
            <a:cxnLst/>
            <a:rect r="r" b="b" t="t" l="l"/>
            <a:pathLst>
              <a:path h="1081149" w="2057550">
                <a:moveTo>
                  <a:pt x="0" y="0"/>
                </a:moveTo>
                <a:lnTo>
                  <a:pt x="2057550" y="0"/>
                </a:lnTo>
                <a:lnTo>
                  <a:pt x="2057550" y="1081149"/>
                </a:lnTo>
                <a:lnTo>
                  <a:pt x="0" y="10811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8108782"/>
            <a:ext cx="2577075" cy="388904"/>
          </a:xfrm>
          <a:custGeom>
            <a:avLst/>
            <a:gdLst/>
            <a:ahLst/>
            <a:cxnLst/>
            <a:rect r="r" b="b" t="t" l="l"/>
            <a:pathLst>
              <a:path h="388904" w="2577075">
                <a:moveTo>
                  <a:pt x="0" y="0"/>
                </a:moveTo>
                <a:lnTo>
                  <a:pt x="2577075" y="0"/>
                </a:lnTo>
                <a:lnTo>
                  <a:pt x="2577075" y="388904"/>
                </a:lnTo>
                <a:lnTo>
                  <a:pt x="0" y="3889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54234" y="4837205"/>
            <a:ext cx="1266685" cy="1266685"/>
          </a:xfrm>
          <a:custGeom>
            <a:avLst/>
            <a:gdLst/>
            <a:ahLst/>
            <a:cxnLst/>
            <a:rect r="r" b="b" t="t" l="l"/>
            <a:pathLst>
              <a:path h="1266685" w="1266685">
                <a:moveTo>
                  <a:pt x="0" y="0"/>
                </a:moveTo>
                <a:lnTo>
                  <a:pt x="1266685" y="0"/>
                </a:lnTo>
                <a:lnTo>
                  <a:pt x="1266685" y="1266685"/>
                </a:lnTo>
                <a:lnTo>
                  <a:pt x="0" y="12666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145753" y="4837205"/>
            <a:ext cx="1145466" cy="1145466"/>
          </a:xfrm>
          <a:custGeom>
            <a:avLst/>
            <a:gdLst/>
            <a:ahLst/>
            <a:cxnLst/>
            <a:rect r="r" b="b" t="t" l="l"/>
            <a:pathLst>
              <a:path h="1145466" w="1145466">
                <a:moveTo>
                  <a:pt x="0" y="0"/>
                </a:moveTo>
                <a:lnTo>
                  <a:pt x="1145466" y="0"/>
                </a:lnTo>
                <a:lnTo>
                  <a:pt x="1145466" y="1145466"/>
                </a:lnTo>
                <a:lnTo>
                  <a:pt x="0" y="114546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275412" y="3334756"/>
            <a:ext cx="1075806" cy="1227579"/>
          </a:xfrm>
          <a:custGeom>
            <a:avLst/>
            <a:gdLst/>
            <a:ahLst/>
            <a:cxnLst/>
            <a:rect r="r" b="b" t="t" l="l"/>
            <a:pathLst>
              <a:path h="1227579" w="1075806">
                <a:moveTo>
                  <a:pt x="0" y="0"/>
                </a:moveTo>
                <a:lnTo>
                  <a:pt x="1075806" y="0"/>
                </a:lnTo>
                <a:lnTo>
                  <a:pt x="1075806" y="1227579"/>
                </a:lnTo>
                <a:lnTo>
                  <a:pt x="0" y="122757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019175"/>
            <a:ext cx="8115300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Tecnologías y Herramientas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900921"/>
            <a:ext cx="7005596" cy="459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Lenguajes: Python, JavaScript, HTML, CSS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Frameworks y Librerías: Flask / FastAPI, React.js, Bootstrap, Spacy / NLTK, OpenAI API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Base de Datos: MySQL / PostgreSQL, SQLAlchemy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Herramientas de desarrollo y colaboración: Visual Studio Code, Git / Github, Postman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Documentación y Diagramas: Draw.io / StarUML, Google Docs</a:t>
            </a:r>
          </a:p>
          <a:p>
            <a:pPr algn="l"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Pruebas: Pytest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DAGz76LUcQI</dc:identifier>
  <dcterms:modified xsi:type="dcterms:W3CDTF">2011-08-01T06:04:30Z</dcterms:modified>
  <cp:revision>1</cp:revision>
  <dc:title>Presentacion Proyecto</dc:title>
</cp:coreProperties>
</file>